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2162"/>
          </a:xfrm>
        </p:spPr>
        <p:txBody>
          <a:bodyPr>
            <a:normAutofit/>
          </a:bodyPr>
          <a:lstStyle/>
          <a:p>
            <a:r>
              <a:rPr lang="en-US" sz="2800" b="1" dirty="0" smtClean="0">
                <a:latin typeface="Times New Roman" pitchFamily="18" charset="0"/>
                <a:cs typeface="Times New Roman" pitchFamily="18" charset="0"/>
              </a:rPr>
              <a:t>Menstrual Cycle Definition</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en-US" dirty="0" smtClean="0">
                <a:latin typeface="Times New Roman" pitchFamily="18" charset="0"/>
                <a:cs typeface="Times New Roman" pitchFamily="18" charset="0"/>
              </a:rPr>
              <a:t>The menstrual cycle is the process of discharge of blood and other things from the vagina of a woman every month from puberty to menopause excluding pregnancy. </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is a natural periodical process that brings changes in the female reproductive system which is responsible for the pregnancy.</a:t>
            </a:r>
            <a:endParaRPr lang="ru-RU"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2000"/>
          </a:xfrm>
        </p:spPr>
        <p:txBody>
          <a:bodyPr>
            <a:normAutofit/>
          </a:bodyPr>
          <a:lstStyle/>
          <a:p>
            <a:r>
              <a:rPr lang="ru-RU" sz="2800" b="1" dirty="0" err="1" smtClean="0">
                <a:latin typeface="Times New Roman" pitchFamily="18" charset="0"/>
                <a:cs typeface="Times New Roman" pitchFamily="18" charset="0"/>
              </a:rPr>
              <a:t>Uterine</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Cycle</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143000"/>
            <a:ext cx="8229600" cy="4983163"/>
          </a:xfrm>
        </p:spPr>
        <p:txBody>
          <a:bodyPr>
            <a:noAutofit/>
          </a:bodyPr>
          <a:lstStyle/>
          <a:p>
            <a:pPr algn="ctr"/>
            <a:r>
              <a:rPr lang="ru-RU" sz="2400" b="1" dirty="0" smtClean="0">
                <a:latin typeface="Times New Roman" pitchFamily="18" charset="0"/>
                <a:cs typeface="Times New Roman" pitchFamily="18" charset="0"/>
              </a:rPr>
              <a:t>2 </a:t>
            </a:r>
            <a:r>
              <a:rPr lang="ru-RU" sz="2400" b="1" dirty="0" err="1" smtClean="0">
                <a:latin typeface="Times New Roman" pitchFamily="18" charset="0"/>
                <a:cs typeface="Times New Roman" pitchFamily="18" charset="0"/>
              </a:rPr>
              <a:t>Proliferative</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Phase</a:t>
            </a:r>
            <a:endParaRPr lang="ru-RU" sz="2400" b="1"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This is the second phase of uterine cycles where the estrogen causes the proliferation of the endometrial layer in the uterus.</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After the maturation of follicles in the ovary, they cause the release of estrogen which causes the growth of a new layer of </a:t>
            </a:r>
            <a:r>
              <a:rPr lang="en-US" sz="2400" dirty="0" err="1" smtClean="0">
                <a:latin typeface="Times New Roman" pitchFamily="18" charset="0"/>
                <a:cs typeface="Times New Roman" pitchFamily="18" charset="0"/>
              </a:rPr>
              <a:t>endometrium</a:t>
            </a:r>
            <a:r>
              <a:rPr lang="en-US" sz="2400" dirty="0" smtClean="0">
                <a:latin typeface="Times New Roman" pitchFamily="18" charset="0"/>
                <a:cs typeface="Times New Roman" pitchFamily="18" charset="0"/>
              </a:rPr>
              <a:t> called proliferative </a:t>
            </a:r>
            <a:r>
              <a:rPr lang="en-US" sz="2400" dirty="0" err="1" smtClean="0">
                <a:latin typeface="Times New Roman" pitchFamily="18" charset="0"/>
                <a:cs typeface="Times New Roman" pitchFamily="18" charset="0"/>
              </a:rPr>
              <a:t>endometrium</a:t>
            </a:r>
            <a:r>
              <a:rPr lang="en-US" sz="2400" dirty="0" smtClean="0">
                <a:latin typeface="Times New Roman" pitchFamily="18" charset="0"/>
                <a:cs typeface="Times New Roman" pitchFamily="18" charset="0"/>
              </a:rPr>
              <a:t>. The </a:t>
            </a:r>
            <a:r>
              <a:rPr lang="en-US" sz="2400" dirty="0" err="1" smtClean="0">
                <a:latin typeface="Times New Roman" pitchFamily="18" charset="0"/>
                <a:cs typeface="Times New Roman" pitchFamily="18" charset="0"/>
              </a:rPr>
              <a:t>endometrium</a:t>
            </a:r>
            <a:r>
              <a:rPr lang="en-US" sz="2400" dirty="0" smtClean="0">
                <a:latin typeface="Times New Roman" pitchFamily="18" charset="0"/>
                <a:cs typeface="Times New Roman" pitchFamily="18" charset="0"/>
              </a:rPr>
              <a:t> becomes thick with the rapid cell multiplication and increases the mucus-producing cells as well as blood capillaries.</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The estrogen also causes the formation of crypts in the cervix that facilitate the secretion of vaginal discharge.</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This phase ends when ovulation occurs and the level of estrogen declines</a:t>
            </a:r>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15962"/>
          </a:xfrm>
        </p:spPr>
        <p:txBody>
          <a:bodyPr>
            <a:normAutofit/>
          </a:bodyPr>
          <a:lstStyle/>
          <a:p>
            <a:r>
              <a:rPr lang="ru-RU" sz="2800" b="1" dirty="0" err="1" smtClean="0">
                <a:latin typeface="Times New Roman" pitchFamily="18" charset="0"/>
                <a:cs typeface="Times New Roman" pitchFamily="18" charset="0"/>
              </a:rPr>
              <a:t>Uterine</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Cycle</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1447800"/>
            <a:ext cx="8229600" cy="4678363"/>
          </a:xfrm>
        </p:spPr>
        <p:txBody>
          <a:bodyPr>
            <a:normAutofit fontScale="55000" lnSpcReduction="20000"/>
          </a:bodyPr>
          <a:lstStyle/>
          <a:p>
            <a:pPr algn="ctr"/>
            <a:r>
              <a:rPr lang="ru-RU" sz="4400" b="1" dirty="0" smtClean="0">
                <a:latin typeface="Times New Roman" pitchFamily="18" charset="0"/>
                <a:cs typeface="Times New Roman" pitchFamily="18" charset="0"/>
              </a:rPr>
              <a:t>3 </a:t>
            </a:r>
            <a:r>
              <a:rPr lang="ru-RU" sz="4400" b="1" dirty="0" err="1" smtClean="0">
                <a:latin typeface="Times New Roman" pitchFamily="18" charset="0"/>
                <a:cs typeface="Times New Roman" pitchFamily="18" charset="0"/>
              </a:rPr>
              <a:t>Secretive</a:t>
            </a:r>
            <a:r>
              <a:rPr lang="ru-RU" sz="4400" b="1" dirty="0" smtClean="0">
                <a:latin typeface="Times New Roman" pitchFamily="18" charset="0"/>
                <a:cs typeface="Times New Roman" pitchFamily="18" charset="0"/>
              </a:rPr>
              <a:t> </a:t>
            </a:r>
            <a:r>
              <a:rPr lang="ru-RU" sz="4400" b="1" dirty="0" err="1" smtClean="0">
                <a:latin typeface="Times New Roman" pitchFamily="18" charset="0"/>
                <a:cs typeface="Times New Roman" pitchFamily="18" charset="0"/>
              </a:rPr>
              <a:t>Phase</a:t>
            </a:r>
            <a:endParaRPr lang="ru-RU" sz="4400" b="1"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The </a:t>
            </a:r>
            <a:r>
              <a:rPr lang="en-US" sz="4400" dirty="0" smtClean="0">
                <a:latin typeface="Times New Roman" pitchFamily="18" charset="0"/>
                <a:cs typeface="Times New Roman" pitchFamily="18" charset="0"/>
              </a:rPr>
              <a:t>final phase of the uterine cycle corresponds with the </a:t>
            </a:r>
            <a:r>
              <a:rPr lang="en-US" sz="4400" dirty="0" err="1" smtClean="0">
                <a:latin typeface="Times New Roman" pitchFamily="18" charset="0"/>
                <a:cs typeface="Times New Roman" pitchFamily="18" charset="0"/>
              </a:rPr>
              <a:t>luteal</a:t>
            </a:r>
            <a:r>
              <a:rPr lang="en-US" sz="4400" dirty="0" smtClean="0">
                <a:latin typeface="Times New Roman" pitchFamily="18" charset="0"/>
                <a:cs typeface="Times New Roman" pitchFamily="18" charset="0"/>
              </a:rPr>
              <a:t> phase of the ovarian cycle, which occurs after ovulation</a:t>
            </a:r>
            <a:r>
              <a:rPr lang="en-US" sz="4400" dirty="0" smtClean="0">
                <a:latin typeface="Times New Roman" pitchFamily="18" charset="0"/>
                <a:cs typeface="Times New Roman" pitchFamily="18" charset="0"/>
              </a:rPr>
              <a:t>.</a:t>
            </a:r>
            <a:endParaRPr lang="ru-RU"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The corpus </a:t>
            </a:r>
            <a:r>
              <a:rPr lang="en-US" sz="4400" dirty="0" err="1" smtClean="0">
                <a:latin typeface="Times New Roman" pitchFamily="18" charset="0"/>
                <a:cs typeface="Times New Roman" pitchFamily="18" charset="0"/>
              </a:rPr>
              <a:t>luteum</a:t>
            </a:r>
            <a:r>
              <a:rPr lang="en-US" sz="4400" dirty="0" smtClean="0">
                <a:latin typeface="Times New Roman" pitchFamily="18" charset="0"/>
                <a:cs typeface="Times New Roman" pitchFamily="18" charset="0"/>
              </a:rPr>
              <a:t> releases progesterone hormone, which is particularly essential to make the uterus receptive for the implantation of the fertilized ovum. The </a:t>
            </a:r>
            <a:r>
              <a:rPr lang="en-US" sz="4400" dirty="0" err="1" smtClean="0">
                <a:latin typeface="Times New Roman" pitchFamily="18" charset="0"/>
                <a:cs typeface="Times New Roman" pitchFamily="18" charset="0"/>
              </a:rPr>
              <a:t>endometrium</a:t>
            </a:r>
            <a:r>
              <a:rPr lang="en-US" sz="4400" dirty="0" smtClean="0">
                <a:latin typeface="Times New Roman" pitchFamily="18" charset="0"/>
                <a:cs typeface="Times New Roman" pitchFamily="18" charset="0"/>
              </a:rPr>
              <a:t> becomes </a:t>
            </a:r>
            <a:r>
              <a:rPr lang="en-US" sz="4400" dirty="0" err="1" smtClean="0">
                <a:latin typeface="Times New Roman" pitchFamily="18" charset="0"/>
                <a:cs typeface="Times New Roman" pitchFamily="18" charset="0"/>
              </a:rPr>
              <a:t>oedematous</a:t>
            </a:r>
            <a:r>
              <a:rPr lang="en-US" sz="4400" dirty="0" smtClean="0">
                <a:latin typeface="Times New Roman" pitchFamily="18" charset="0"/>
                <a:cs typeface="Times New Roman" pitchFamily="18" charset="0"/>
              </a:rPr>
              <a:t> and the </a:t>
            </a:r>
            <a:r>
              <a:rPr lang="en-US" sz="4400" dirty="0" err="1" smtClean="0">
                <a:latin typeface="Times New Roman" pitchFamily="18" charset="0"/>
                <a:cs typeface="Times New Roman" pitchFamily="18" charset="0"/>
              </a:rPr>
              <a:t>secretory</a:t>
            </a:r>
            <a:r>
              <a:rPr lang="en-US" sz="4400" dirty="0" smtClean="0">
                <a:latin typeface="Times New Roman" pitchFamily="18" charset="0"/>
                <a:cs typeface="Times New Roman" pitchFamily="18" charset="0"/>
              </a:rPr>
              <a:t> glands produce a large amount of watery liquid to assist the passage of spermatozoa.</a:t>
            </a:r>
            <a:endParaRPr lang="ru-RU"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If fertilization occurs, the fertilized ovum travels to the uterus through the uterine tube and become embedded.</a:t>
            </a:r>
            <a:endParaRPr lang="ru-RU" sz="4400" dirty="0" smtClean="0">
              <a:latin typeface="Times New Roman" pitchFamily="18" charset="0"/>
              <a:cs typeface="Times New Roman" pitchFamily="18" charset="0"/>
            </a:endParaRPr>
          </a:p>
          <a:p>
            <a:pPr algn="just"/>
            <a:r>
              <a:rPr lang="en-US" sz="4400" dirty="0" smtClean="0">
                <a:latin typeface="Times New Roman" pitchFamily="18" charset="0"/>
                <a:cs typeface="Times New Roman" pitchFamily="18" charset="0"/>
              </a:rPr>
              <a:t>However</a:t>
            </a:r>
            <a:r>
              <a:rPr lang="en-US" sz="4400" dirty="0" smtClean="0">
                <a:latin typeface="Times New Roman" pitchFamily="18" charset="0"/>
                <a:cs typeface="Times New Roman" pitchFamily="18" charset="0"/>
              </a:rPr>
              <a:t>, if fertilization doesn’t occur, menstruation occurs and a new cycle is initiated</a:t>
            </a:r>
            <a:r>
              <a:rPr lang="en-US" sz="4400" dirty="0" smtClean="0">
                <a:latin typeface="Times New Roman" pitchFamily="18" charset="0"/>
                <a:cs typeface="Times New Roman" pitchFamily="18" charset="0"/>
              </a:rPr>
              <a:t>.</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85800"/>
          </a:xfrm>
        </p:spPr>
        <p:txBody>
          <a:bodyPr>
            <a:normAutofit/>
          </a:bodyPr>
          <a:lstStyle/>
          <a:p>
            <a:r>
              <a:rPr lang="ru-RU" sz="3100" b="1" dirty="0" err="1" smtClean="0">
                <a:latin typeface="Times New Roman" pitchFamily="18" charset="0"/>
                <a:cs typeface="Times New Roman" pitchFamily="18" charset="0"/>
              </a:rPr>
              <a:t>Summary</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of</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Menstrual</a:t>
            </a:r>
            <a:r>
              <a:rPr lang="ru-RU" sz="3100" b="1" dirty="0" smtClean="0">
                <a:latin typeface="Times New Roman" pitchFamily="18" charset="0"/>
                <a:cs typeface="Times New Roman" pitchFamily="18" charset="0"/>
              </a:rPr>
              <a:t> </a:t>
            </a:r>
            <a:r>
              <a:rPr lang="ru-RU" sz="3100" b="1" dirty="0" err="1" smtClean="0">
                <a:latin typeface="Times New Roman" pitchFamily="18" charset="0"/>
                <a:cs typeface="Times New Roman" pitchFamily="18" charset="0"/>
              </a:rPr>
              <a:t>Cycle</a:t>
            </a:r>
            <a:endParaRPr lang="ru-RU" dirty="0">
              <a:latin typeface="Times New Roman" pitchFamily="18" charset="0"/>
              <a:cs typeface="Times New Roman" pitchFamily="18" charset="0"/>
            </a:endParaRPr>
          </a:p>
        </p:txBody>
      </p:sp>
      <p:pic>
        <p:nvPicPr>
          <p:cNvPr id="4" name="Содержимое 3" descr="Summary of Menstrual Cycle"/>
          <p:cNvPicPr>
            <a:picLocks noGrp="1"/>
          </p:cNvPicPr>
          <p:nvPr>
            <p:ph idx="1"/>
          </p:nvPr>
        </p:nvPicPr>
        <p:blipFill>
          <a:blip r:embed="rId2">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066800" y="609600"/>
            <a:ext cx="7315200" cy="62484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2000"/>
          </a:xfrm>
        </p:spPr>
        <p:txBody>
          <a:bodyPr>
            <a:normAutofit/>
          </a:bodyPr>
          <a:lstStyle/>
          <a:p>
            <a:r>
              <a:rPr lang="en-US" sz="2800" b="1" dirty="0" smtClean="0">
                <a:latin typeface="Times New Roman" pitchFamily="18" charset="0"/>
                <a:cs typeface="Times New Roman" pitchFamily="18" charset="0"/>
              </a:rPr>
              <a:t>Menstrual Cycle Definition</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0" y="762000"/>
            <a:ext cx="9144000" cy="6096000"/>
          </a:xfrm>
        </p:spPr>
        <p:txBody>
          <a:bodyPr>
            <a:normAutofit/>
          </a:bodyPr>
          <a:lstStyle/>
          <a:p>
            <a:pPr lvl="0"/>
            <a:r>
              <a:rPr lang="en-US" sz="2400" dirty="0" smtClean="0">
                <a:latin typeface="Times New Roman" pitchFamily="18" charset="0"/>
                <a:cs typeface="Times New Roman" pitchFamily="18" charset="0"/>
              </a:rPr>
              <a:t>It includes changes that occur in the ovary and the uterine walls simultaneously as a result of changes in the level of hormones in the blood.</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Two significant events occur within the female reproductive organs:</a:t>
            </a:r>
            <a:endParaRPr lang="ru-RU"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First is the release of single ovum from one of the ovaries and,</a:t>
            </a:r>
            <a:endParaRPr lang="ru-RU"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the second is that the uterine endothelium is prepared for the plantation of a fertilized ovum.</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If the ovum is not fertilized, the lining is released which results in menstruation.</a:t>
            </a:r>
            <a:endParaRPr lang="ru-RU"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The duration of the cycles averages about 28 days. However, the period that might differ in different women can range from 20 days to 45 days. The difference in the duration is associated with decreased fertility</a:t>
            </a:r>
            <a:endParaRPr lang="ru-RU"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2000"/>
          </a:xfrm>
        </p:spPr>
        <p:txBody>
          <a:bodyPr>
            <a:normAutofit/>
          </a:bodyPr>
          <a:lstStyle/>
          <a:p>
            <a:r>
              <a:rPr lang="en-US" sz="2800" b="1" dirty="0" smtClean="0">
                <a:latin typeface="Times New Roman" pitchFamily="18" charset="0"/>
                <a:cs typeface="Times New Roman" pitchFamily="18" charset="0"/>
              </a:rPr>
              <a:t>Hormones involved in the menstrual cycle</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0" y="685800"/>
            <a:ext cx="9144000" cy="6172200"/>
          </a:xfrm>
        </p:spPr>
        <p:txBody>
          <a:bodyPr>
            <a:noAutofit/>
          </a:bodyPr>
          <a:lstStyle/>
          <a:p>
            <a:pPr lvl="0"/>
            <a:r>
              <a:rPr lang="en-US" sz="2400" dirty="0" smtClean="0">
                <a:latin typeface="Times New Roman" pitchFamily="18" charset="0"/>
                <a:cs typeface="Times New Roman" pitchFamily="18" charset="0"/>
              </a:rPr>
              <a:t>The hypothalamus secretes a luteinizing hormone-secreting hormone which stimulates the anterior part of the pituitary to secrete</a:t>
            </a:r>
            <a:r>
              <a:rPr lang="en-US"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Follicle Stimulating Hormone (FSH) causes the maturation of ovarian follicles and stimulates the release of estrogen which is responsible for ovulation.</a:t>
            </a:r>
            <a:endParaRPr lang="ru-RU" sz="2400" dirty="0" smtClean="0">
              <a:latin typeface="Times New Roman" pitchFamily="18" charset="0"/>
              <a:cs typeface="Times New Roman" pitchFamily="18" charset="0"/>
            </a:endParaRPr>
          </a:p>
          <a:p>
            <a:pPr lvl="1"/>
            <a:r>
              <a:rPr lang="en-US" sz="2400" dirty="0" smtClean="0">
                <a:latin typeface="Times New Roman" pitchFamily="18" charset="0"/>
                <a:cs typeface="Times New Roman" pitchFamily="18" charset="0"/>
              </a:rPr>
              <a:t>Luteinizing Hormone (LH) which triggers ovulation and formation of corpus </a:t>
            </a:r>
            <a:r>
              <a:rPr lang="en-US" sz="2400" dirty="0" err="1" smtClean="0">
                <a:latin typeface="Times New Roman" pitchFamily="18" charset="0"/>
                <a:cs typeface="Times New Roman" pitchFamily="18" charset="0"/>
              </a:rPr>
              <a:t>luteum</a:t>
            </a:r>
            <a:r>
              <a:rPr lang="en-US" sz="2400" dirty="0" smtClean="0">
                <a:latin typeface="Times New Roman" pitchFamily="18" charset="0"/>
                <a:cs typeface="Times New Roman" pitchFamily="18" charset="0"/>
              </a:rPr>
              <a:t> and release of progesterone.</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Hormones released in the cycle are stimulated by a negative feedback mechanism. The hypothalamus is stimulated when the level of estrogen and progesterone is low in blood and is switched off when their concentration is high.</a:t>
            </a:r>
            <a:endParaRPr lang="ru-RU"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The menstrual cycle is described by ovarian and uterine cycles. The ovarian cycle involves the formation and maturation of follicular cells in the ovary, whereas the uterine cycle describes the changes in the endothelial layer of the uterus</a:t>
            </a:r>
            <a:r>
              <a:rPr lang="en-US" sz="2400" dirty="0" smtClean="0">
                <a:latin typeface="Times New Roman" pitchFamily="18" charset="0"/>
                <a:cs typeface="Times New Roman" pitchFamily="18" charset="0"/>
              </a:rPr>
              <a:t>.</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8200"/>
          </a:xfrm>
        </p:spPr>
        <p:txBody>
          <a:bodyPr>
            <a:normAutofit/>
          </a:bodyPr>
          <a:lstStyle/>
          <a:p>
            <a:r>
              <a:rPr lang="en-US" sz="2800" b="1" dirty="0" smtClean="0"/>
              <a:t>Hormones involved in the menstrual cycle</a:t>
            </a:r>
            <a:endParaRPr lang="ru-RU" sz="2800" dirty="0"/>
          </a:p>
        </p:txBody>
      </p:sp>
      <p:pic>
        <p:nvPicPr>
          <p:cNvPr id="4" name="Содержимое 3" descr="1.jpg"/>
          <p:cNvPicPr>
            <a:picLocks noGrp="1" noChangeAspect="1"/>
          </p:cNvPicPr>
          <p:nvPr>
            <p:ph idx="1"/>
          </p:nvPr>
        </p:nvPicPr>
        <p:blipFill>
          <a:blip r:embed="rId2"/>
          <a:stretch>
            <a:fillRect/>
          </a:stretch>
        </p:blipFill>
        <p:spPr>
          <a:xfrm>
            <a:off x="284352" y="829422"/>
            <a:ext cx="8631048" cy="602857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7362"/>
          </a:xfrm>
        </p:spPr>
        <p:txBody>
          <a:bodyPr>
            <a:normAutofit fontScale="90000"/>
          </a:bodyPr>
          <a:lstStyle/>
          <a:p>
            <a:r>
              <a:rPr lang="en-US" sz="2800" dirty="0" smtClean="0"/>
              <a:t>Menstrual Cycle</a:t>
            </a:r>
            <a:endParaRPr lang="ru-RU" sz="2800" dirty="0"/>
          </a:p>
        </p:txBody>
      </p:sp>
      <p:pic>
        <p:nvPicPr>
          <p:cNvPr id="4" name="Содержимое 3" descr="Menstrual Cycle"/>
          <p:cNvPicPr>
            <a:picLocks noGrp="1"/>
          </p:cNvPicPr>
          <p:nvPr>
            <p:ph idx="1"/>
          </p:nvPr>
        </p:nvPicPr>
        <p:blipFill>
          <a:blip r:embed="rId2">
            <a:extLst>
              <a:ext uri="{28A0092B-C50C-407E-A947-70E740481C1C}">
                <a14:useLocalDpi xmln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dtdh="http://schemas.microsoft.com/office/word/2020/wordml/sdtdatahash"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0" y="1371600"/>
            <a:ext cx="9144000" cy="5486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2000"/>
          </a:xfrm>
        </p:spPr>
        <p:txBody>
          <a:bodyPr>
            <a:normAutofit/>
          </a:bodyPr>
          <a:lstStyle/>
          <a:p>
            <a:r>
              <a:rPr lang="ru-RU" sz="2800" b="1" dirty="0" err="1" smtClean="0">
                <a:latin typeface="Times New Roman" pitchFamily="18" charset="0"/>
                <a:cs typeface="Times New Roman" pitchFamily="18" charset="0"/>
              </a:rPr>
              <a:t>Ovarian</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Cycle</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228600" y="762000"/>
            <a:ext cx="8915400" cy="6096000"/>
          </a:xfrm>
        </p:spPr>
        <p:txBody>
          <a:bodyPr>
            <a:normAutofit fontScale="62500" lnSpcReduction="20000"/>
          </a:bodyPr>
          <a:lstStyle/>
          <a:p>
            <a:pPr lvl="0" algn="just"/>
            <a:r>
              <a:rPr lang="en-US" dirty="0" smtClean="0">
                <a:latin typeface="Times New Roman" pitchFamily="18" charset="0"/>
                <a:cs typeface="Times New Roman" pitchFamily="18" charset="0"/>
              </a:rPr>
              <a:t>The ovarian cycle involves the formation and maturation of follicular cells in the ovary. </a:t>
            </a:r>
            <a:r>
              <a:rPr lang="ru-RU" dirty="0" err="1" smtClean="0">
                <a:latin typeface="Times New Roman" pitchFamily="18" charset="0"/>
                <a:cs typeface="Times New Roman" pitchFamily="18" charset="0"/>
              </a:rPr>
              <a:t>This</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cycle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is</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divided</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into</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three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phases</a:t>
            </a:r>
            <a:r>
              <a:rPr lang="ru-RU" dirty="0" smtClean="0">
                <a:latin typeface="Times New Roman" pitchFamily="18" charset="0"/>
                <a:cs typeface="Times New Roman" pitchFamily="18" charset="0"/>
              </a:rPr>
              <a:t>:</a:t>
            </a:r>
          </a:p>
          <a:p>
            <a:pPr algn="ctr"/>
            <a:r>
              <a:rPr lang="ru-RU" b="1" dirty="0" smtClean="0">
                <a:latin typeface="Times New Roman" pitchFamily="18" charset="0"/>
                <a:cs typeface="Times New Roman" pitchFamily="18" charset="0"/>
              </a:rPr>
              <a:t>1 </a:t>
            </a:r>
            <a:r>
              <a:rPr lang="ru-RU" b="1" dirty="0" err="1" smtClean="0">
                <a:latin typeface="Times New Roman" pitchFamily="18" charset="0"/>
                <a:cs typeface="Times New Roman" pitchFamily="18" charset="0"/>
              </a:rPr>
              <a:t>Follicular</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phase</a:t>
            </a:r>
            <a:endParaRPr lang="ru-RU" b="1"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After puberty, as a result of the release of a large amount of FSH and LH by the pituitary, the ovaries with the follicles start to grow.</a:t>
            </a:r>
            <a:endParaRPr lang="ru-RU"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During the first stage, the targeted follicular cells enlarge up to two-fold to three-fold in diameter. </a:t>
            </a:r>
            <a:r>
              <a:rPr lang="ru-RU" dirty="0" err="1" smtClean="0">
                <a:latin typeface="Times New Roman" pitchFamily="18" charset="0"/>
                <a:cs typeface="Times New Roman" pitchFamily="18" charset="0"/>
              </a:rPr>
              <a:t>These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enlarged</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follicular</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cells</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are</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termed</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primordial</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follicles</a:t>
            </a:r>
            <a:r>
              <a:rPr lang="ru-RU"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After a few days, the level of FSH surpasses LH which accelerates the growth of 6-10 primary follicles that compete for dominance. Under the influence of FSH, these cells develop layers of </a:t>
            </a:r>
            <a:r>
              <a:rPr lang="en-US" dirty="0" err="1" smtClean="0">
                <a:latin typeface="Times New Roman" pitchFamily="18" charset="0"/>
                <a:cs typeface="Times New Roman" pitchFamily="18" charset="0"/>
              </a:rPr>
              <a:t>granulosa</a:t>
            </a:r>
            <a:r>
              <a:rPr lang="en-US" dirty="0" smtClean="0">
                <a:latin typeface="Times New Roman" pitchFamily="18" charset="0"/>
                <a:cs typeface="Times New Roman" pitchFamily="18" charset="0"/>
              </a:rPr>
              <a:t> cells as well as express the LH receptors on the </a:t>
            </a:r>
            <a:r>
              <a:rPr lang="en-US" dirty="0" err="1" smtClean="0">
                <a:latin typeface="Times New Roman" pitchFamily="18" charset="0"/>
                <a:cs typeface="Times New Roman" pitchFamily="18" charset="0"/>
              </a:rPr>
              <a:t>granulosa</a:t>
            </a:r>
            <a:r>
              <a:rPr lang="en-US" dirty="0" smtClean="0">
                <a:latin typeface="Times New Roman" pitchFamily="18" charset="0"/>
                <a:cs typeface="Times New Roman" pitchFamily="18" charset="0"/>
              </a:rPr>
              <a:t> cells.</a:t>
            </a:r>
            <a:endParaRPr lang="ru-RU"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second layer of cells called theca develops around these follicles which can produce other sex hormones like estrogen and progesterone.</a:t>
            </a:r>
            <a:endParaRPr lang="ru-RU"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LH from the pituitary and the estrogen within the follicles cause accelerated growth of the primary follicles into vesicular follicles.</a:t>
            </a:r>
            <a:endParaRPr lang="ru-RU"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ovum present inside the follicles develops aggressively increasing in size another threefold to four-fold. After a week or more of growth, one of the follicles starts outgrowing other follicles (a process called </a:t>
            </a:r>
            <a:r>
              <a:rPr lang="en-US" dirty="0" err="1" smtClean="0">
                <a:latin typeface="Times New Roman" pitchFamily="18" charset="0"/>
                <a:cs typeface="Times New Roman" pitchFamily="18" charset="0"/>
              </a:rPr>
              <a:t>atresia</a:t>
            </a:r>
            <a:r>
              <a:rPr lang="en-US" dirty="0" smtClean="0">
                <a:latin typeface="Times New Roman" pitchFamily="18" charset="0"/>
                <a:cs typeface="Times New Roman" pitchFamily="18" charset="0"/>
              </a:rPr>
              <a:t>). The reason behind the process of </a:t>
            </a:r>
            <a:r>
              <a:rPr lang="en-US" dirty="0" err="1" smtClean="0">
                <a:latin typeface="Times New Roman" pitchFamily="18" charset="0"/>
                <a:cs typeface="Times New Roman" pitchFamily="18" charset="0"/>
              </a:rPr>
              <a:t>atresia</a:t>
            </a:r>
            <a:r>
              <a:rPr lang="en-US" dirty="0" smtClean="0">
                <a:latin typeface="Times New Roman" pitchFamily="18" charset="0"/>
                <a:cs typeface="Times New Roman" pitchFamily="18" charset="0"/>
              </a:rPr>
              <a:t> is not yet known; however, it is imperative as it prevents more than one child during pregnancy.</a:t>
            </a:r>
            <a:endParaRPr lang="ru-RU"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single follicle further increases in size and forms the mature follicle</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85800"/>
          </a:xfrm>
        </p:spPr>
        <p:txBody>
          <a:bodyPr>
            <a:normAutofit/>
          </a:bodyPr>
          <a:lstStyle/>
          <a:p>
            <a:r>
              <a:rPr lang="ru-RU" sz="2800" b="1" dirty="0" err="1" smtClean="0">
                <a:latin typeface="Times New Roman" pitchFamily="18" charset="0"/>
                <a:cs typeface="Times New Roman" pitchFamily="18" charset="0"/>
              </a:rPr>
              <a:t>Ovarian</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Cycle</a:t>
            </a:r>
            <a:endParaRPr lang="ru-RU" sz="2800" dirty="0"/>
          </a:p>
        </p:txBody>
      </p:sp>
      <p:sp>
        <p:nvSpPr>
          <p:cNvPr id="3" name="Содержимое 2"/>
          <p:cNvSpPr>
            <a:spLocks noGrp="1"/>
          </p:cNvSpPr>
          <p:nvPr>
            <p:ph idx="1"/>
          </p:nvPr>
        </p:nvSpPr>
        <p:spPr>
          <a:xfrm>
            <a:off x="0" y="685800"/>
            <a:ext cx="9144000" cy="6172200"/>
          </a:xfrm>
        </p:spPr>
        <p:txBody>
          <a:bodyPr>
            <a:noAutofit/>
          </a:bodyPr>
          <a:lstStyle/>
          <a:p>
            <a:pPr lvl="0" algn="ctr">
              <a:buNone/>
            </a:pPr>
            <a:r>
              <a:rPr lang="ru-RU" sz="2400" b="1" dirty="0" smtClean="0">
                <a:latin typeface="Times New Roman" pitchFamily="18" charset="0"/>
                <a:cs typeface="Times New Roman" pitchFamily="18" charset="0"/>
              </a:rPr>
              <a:t>2 </a:t>
            </a:r>
            <a:r>
              <a:rPr lang="ru-RU" sz="2400" b="1" dirty="0" err="1" smtClean="0">
                <a:latin typeface="Times New Roman" pitchFamily="18" charset="0"/>
                <a:cs typeface="Times New Roman" pitchFamily="18" charset="0"/>
              </a:rPr>
              <a:t>Ovulation</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phase</a:t>
            </a:r>
            <a:endParaRPr lang="ru-RU" sz="2400" b="1"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Ovulation </a:t>
            </a:r>
            <a:r>
              <a:rPr lang="en-US" sz="2400" dirty="0" smtClean="0">
                <a:latin typeface="Times New Roman" pitchFamily="18" charset="0"/>
                <a:cs typeface="Times New Roman" pitchFamily="18" charset="0"/>
              </a:rPr>
              <a:t>in women with regular 28 days of sexual cycles occurs 14 days after the onset of menstruation. Few days before ovulation the follicle starts to swell with a protruding center called the stigma.</a:t>
            </a:r>
            <a:endParaRPr lang="ru-RU"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The in-surge of the LH hormone and the release of estrogen from the follicle degrades the cells at the stigma and results in a hole. The secondary </a:t>
            </a:r>
            <a:r>
              <a:rPr lang="en-US" sz="2400" dirty="0" err="1" smtClean="0">
                <a:latin typeface="Times New Roman" pitchFamily="18" charset="0"/>
                <a:cs typeface="Times New Roman" pitchFamily="18" charset="0"/>
              </a:rPr>
              <a:t>oocyte</a:t>
            </a:r>
            <a:r>
              <a:rPr lang="en-US" sz="2400" dirty="0" smtClean="0">
                <a:latin typeface="Times New Roman" pitchFamily="18" charset="0"/>
                <a:cs typeface="Times New Roman" pitchFamily="18" charset="0"/>
              </a:rPr>
              <a:t> leaves the follicle through the hole and reaches the peritoneal cavity. The secondary </a:t>
            </a:r>
            <a:r>
              <a:rPr lang="en-US" sz="2400" dirty="0" err="1" smtClean="0">
                <a:latin typeface="Times New Roman" pitchFamily="18" charset="0"/>
                <a:cs typeface="Times New Roman" pitchFamily="18" charset="0"/>
              </a:rPr>
              <a:t>oocyte</a:t>
            </a:r>
            <a:r>
              <a:rPr lang="en-US" sz="2400" dirty="0" smtClean="0">
                <a:latin typeface="Times New Roman" pitchFamily="18" charset="0"/>
                <a:cs typeface="Times New Roman" pitchFamily="18" charset="0"/>
              </a:rPr>
              <a:t> then reaches the fallopian tube through the </a:t>
            </a:r>
            <a:r>
              <a:rPr lang="en-US" sz="2400" dirty="0" err="1" smtClean="0">
                <a:latin typeface="Times New Roman" pitchFamily="18" charset="0"/>
                <a:cs typeface="Times New Roman" pitchFamily="18" charset="0"/>
              </a:rPr>
              <a:t>fimbriae</a:t>
            </a:r>
            <a:r>
              <a:rPr lang="en-US" sz="2400" dirty="0" smtClean="0">
                <a:latin typeface="Times New Roman" pitchFamily="18" charset="0"/>
                <a:cs typeface="Times New Roman" pitchFamily="18" charset="0"/>
              </a:rPr>
              <a:t>. If there is left-right coordination between the ovaries is not yet known. However, occasionally, both the ovaries release an ovum, which results in the formation of fraternal twins.</a:t>
            </a:r>
            <a:endParaRPr lang="ru-RU"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If a sperm fertilizes the </a:t>
            </a:r>
            <a:r>
              <a:rPr lang="en-US" sz="2400" dirty="0" err="1" smtClean="0">
                <a:latin typeface="Times New Roman" pitchFamily="18" charset="0"/>
                <a:cs typeface="Times New Roman" pitchFamily="18" charset="0"/>
              </a:rPr>
              <a:t>oocyte</a:t>
            </a:r>
            <a:r>
              <a:rPr lang="en-US" sz="2400" dirty="0" smtClean="0">
                <a:latin typeface="Times New Roman" pitchFamily="18" charset="0"/>
                <a:cs typeface="Times New Roman" pitchFamily="18" charset="0"/>
              </a:rPr>
              <a:t>, it develops into a mature ovum. If fertilization doesn’t occur, the secondary </a:t>
            </a:r>
            <a:r>
              <a:rPr lang="en-US" sz="2400" dirty="0" err="1" smtClean="0">
                <a:latin typeface="Times New Roman" pitchFamily="18" charset="0"/>
                <a:cs typeface="Times New Roman" pitchFamily="18" charset="0"/>
              </a:rPr>
              <a:t>oocyte</a:t>
            </a:r>
            <a:r>
              <a:rPr lang="en-US" sz="2400" dirty="0" smtClean="0">
                <a:latin typeface="Times New Roman" pitchFamily="18" charset="0"/>
                <a:cs typeface="Times New Roman" pitchFamily="18" charset="0"/>
              </a:rPr>
              <a:t> degenerates within the fallopian tube</a:t>
            </a:r>
            <a:endParaRPr lang="ru-RU"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8200"/>
          </a:xfrm>
        </p:spPr>
        <p:txBody>
          <a:bodyPr>
            <a:normAutofit/>
          </a:bodyPr>
          <a:lstStyle/>
          <a:p>
            <a:r>
              <a:rPr lang="ru-RU" sz="2800" b="1" dirty="0" err="1" smtClean="0">
                <a:latin typeface="Times New Roman" pitchFamily="18" charset="0"/>
                <a:cs typeface="Times New Roman" pitchFamily="18" charset="0"/>
              </a:rPr>
              <a:t>Ovarian</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Cycle</a:t>
            </a:r>
            <a:endParaRPr lang="ru-RU" sz="2800" dirty="0"/>
          </a:p>
        </p:txBody>
      </p:sp>
      <p:sp>
        <p:nvSpPr>
          <p:cNvPr id="3" name="Содержимое 2"/>
          <p:cNvSpPr>
            <a:spLocks noGrp="1"/>
          </p:cNvSpPr>
          <p:nvPr>
            <p:ph idx="1"/>
          </p:nvPr>
        </p:nvSpPr>
        <p:spPr>
          <a:xfrm>
            <a:off x="228600" y="838200"/>
            <a:ext cx="8458200" cy="6019800"/>
          </a:xfrm>
        </p:spPr>
        <p:txBody>
          <a:bodyPr>
            <a:noAutofit/>
          </a:bodyPr>
          <a:lstStyle/>
          <a:p>
            <a:pPr lvl="0" algn="ctr"/>
            <a:r>
              <a:rPr lang="ru-RU" sz="2000" b="1" dirty="0" smtClean="0">
                <a:latin typeface="Times New Roman" pitchFamily="18" charset="0"/>
                <a:cs typeface="Times New Roman" pitchFamily="18" charset="0"/>
              </a:rPr>
              <a:t>3 </a:t>
            </a:r>
            <a:r>
              <a:rPr lang="ru-RU" sz="2000" b="1" dirty="0" err="1" smtClean="0">
                <a:latin typeface="Times New Roman" pitchFamily="18" charset="0"/>
                <a:cs typeface="Times New Roman" pitchFamily="18" charset="0"/>
              </a:rPr>
              <a:t>Luteal</a:t>
            </a: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Phase</a:t>
            </a:r>
            <a:endParaRPr lang="ru-RU"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The </a:t>
            </a:r>
            <a:r>
              <a:rPr lang="en-US" sz="2000" dirty="0" err="1" smtClean="0">
                <a:latin typeface="Times New Roman" pitchFamily="18" charset="0"/>
                <a:cs typeface="Times New Roman" pitchFamily="18" charset="0"/>
              </a:rPr>
              <a:t>luteal</a:t>
            </a:r>
            <a:r>
              <a:rPr lang="en-US" sz="2000" dirty="0" smtClean="0">
                <a:latin typeface="Times New Roman" pitchFamily="18" charset="0"/>
                <a:cs typeface="Times New Roman" pitchFamily="18" charset="0"/>
              </a:rPr>
              <a:t> phase is the last phase of the ovarian cycle and it corresponds with the </a:t>
            </a:r>
            <a:r>
              <a:rPr lang="en-US" sz="2000" dirty="0" err="1" smtClean="0">
                <a:latin typeface="Times New Roman" pitchFamily="18" charset="0"/>
                <a:cs typeface="Times New Roman" pitchFamily="18" charset="0"/>
              </a:rPr>
              <a:t>secretory</a:t>
            </a:r>
            <a:r>
              <a:rPr lang="en-US" sz="2000" dirty="0" smtClean="0">
                <a:latin typeface="Times New Roman" pitchFamily="18" charset="0"/>
                <a:cs typeface="Times New Roman" pitchFamily="18" charset="0"/>
              </a:rPr>
              <a:t> phase of the uterine cycles.</a:t>
            </a:r>
            <a:endParaRPr lang="ru-RU"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During the first few hours of ovulation, the remaining follicular cell, including the </a:t>
            </a:r>
            <a:r>
              <a:rPr lang="en-US" sz="2000" dirty="0" err="1" smtClean="0">
                <a:latin typeface="Times New Roman" pitchFamily="18" charset="0"/>
                <a:cs typeface="Times New Roman" pitchFamily="18" charset="0"/>
              </a:rPr>
              <a:t>granulosa</a:t>
            </a:r>
            <a:r>
              <a:rPr lang="en-US" sz="2000" dirty="0" smtClean="0">
                <a:latin typeface="Times New Roman" pitchFamily="18" charset="0"/>
                <a:cs typeface="Times New Roman" pitchFamily="18" charset="0"/>
              </a:rPr>
              <a:t> and theca develops into </a:t>
            </a:r>
            <a:r>
              <a:rPr lang="en-US" sz="2000" dirty="0" err="1" smtClean="0">
                <a:latin typeface="Times New Roman" pitchFamily="18" charset="0"/>
                <a:cs typeface="Times New Roman" pitchFamily="18" charset="0"/>
              </a:rPr>
              <a:t>lutein</a:t>
            </a:r>
            <a:r>
              <a:rPr lang="en-US" sz="2000" dirty="0" smtClean="0">
                <a:latin typeface="Times New Roman" pitchFamily="18" charset="0"/>
                <a:cs typeface="Times New Roman" pitchFamily="18" charset="0"/>
              </a:rPr>
              <a:t> cells. This cell then becomes filled with lipid components that give them a yellow appearance. The total mass of the cell is called corpus </a:t>
            </a:r>
            <a:r>
              <a:rPr lang="en-US" sz="2000" dirty="0" err="1" smtClean="0">
                <a:latin typeface="Times New Roman" pitchFamily="18" charset="0"/>
                <a:cs typeface="Times New Roman" pitchFamily="18" charset="0"/>
              </a:rPr>
              <a:t>luteum</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Corpus </a:t>
            </a:r>
            <a:r>
              <a:rPr lang="en-US" sz="2000" dirty="0" err="1" smtClean="0">
                <a:latin typeface="Times New Roman" pitchFamily="18" charset="0"/>
                <a:cs typeface="Times New Roman" pitchFamily="18" charset="0"/>
              </a:rPr>
              <a:t>luteum</a:t>
            </a:r>
            <a:r>
              <a:rPr lang="en-US" sz="2000" dirty="0" smtClean="0">
                <a:latin typeface="Times New Roman" pitchFamily="18" charset="0"/>
                <a:cs typeface="Times New Roman" pitchFamily="18" charset="0"/>
              </a:rPr>
              <a:t> produces progesterone that inhibits the release of FSH and LH by the pituitary. Consequently, the concentration of FSH and LH falls over time and the corpus </a:t>
            </a:r>
            <a:r>
              <a:rPr lang="en-US" sz="2000" dirty="0" err="1" smtClean="0">
                <a:latin typeface="Times New Roman" pitchFamily="18" charset="0"/>
                <a:cs typeface="Times New Roman" pitchFamily="18" charset="0"/>
              </a:rPr>
              <a:t>luteum</a:t>
            </a:r>
            <a:r>
              <a:rPr lang="en-US" sz="2000" dirty="0" smtClean="0">
                <a:latin typeface="Times New Roman" pitchFamily="18" charset="0"/>
                <a:cs typeface="Times New Roman" pitchFamily="18" charset="0"/>
              </a:rPr>
              <a:t> degenerates.</a:t>
            </a:r>
            <a:endParaRPr lang="ru-RU" sz="2000" dirty="0" smtClean="0">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The falling levels of progesterone then trigger menstruation. The process from the start of ovulation to the withdrawn of progesterone takes around two weeks. Even though the sexual cycle in all women is not the same; the duration of the </a:t>
            </a:r>
            <a:r>
              <a:rPr lang="en-US" sz="2000" dirty="0" err="1" smtClean="0">
                <a:latin typeface="Times New Roman" pitchFamily="18" charset="0"/>
                <a:cs typeface="Times New Roman" pitchFamily="18" charset="0"/>
              </a:rPr>
              <a:t>luteal</a:t>
            </a:r>
            <a:r>
              <a:rPr lang="en-US" sz="2000" dirty="0" smtClean="0">
                <a:latin typeface="Times New Roman" pitchFamily="18" charset="0"/>
                <a:cs typeface="Times New Roman" pitchFamily="18" charset="0"/>
              </a:rPr>
              <a:t> phase remains more or less the same in all women.</a:t>
            </a:r>
            <a:endParaRPr lang="ru-RU"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 the case of a successful pregnancy, the degeneration of corpus </a:t>
            </a:r>
            <a:r>
              <a:rPr lang="en-US" sz="2000" dirty="0" err="1" smtClean="0">
                <a:latin typeface="Times New Roman" pitchFamily="18" charset="0"/>
                <a:cs typeface="Times New Roman" pitchFamily="18" charset="0"/>
              </a:rPr>
              <a:t>luteum</a:t>
            </a:r>
            <a:r>
              <a:rPr lang="en-US" sz="2000" dirty="0" smtClean="0">
                <a:latin typeface="Times New Roman" pitchFamily="18" charset="0"/>
                <a:cs typeface="Times New Roman" pitchFamily="18" charset="0"/>
              </a:rPr>
              <a:t> is prevented by the release of human chorionic </a:t>
            </a:r>
            <a:r>
              <a:rPr lang="en-US" sz="2000" dirty="0" err="1" smtClean="0">
                <a:latin typeface="Times New Roman" pitchFamily="18" charset="0"/>
                <a:cs typeface="Times New Roman" pitchFamily="18" charset="0"/>
              </a:rPr>
              <a:t>gonadotropin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hCG</a:t>
            </a:r>
            <a:r>
              <a:rPr lang="en-US" sz="2000" dirty="0" smtClean="0">
                <a:latin typeface="Times New Roman" pitchFamily="18" charset="0"/>
                <a:cs typeface="Times New Roman" pitchFamily="18" charset="0"/>
              </a:rPr>
              <a:t>) from the placenta. Corpus </a:t>
            </a:r>
            <a:r>
              <a:rPr lang="en-US" sz="2000" dirty="0" err="1" smtClean="0">
                <a:latin typeface="Times New Roman" pitchFamily="18" charset="0"/>
                <a:cs typeface="Times New Roman" pitchFamily="18" charset="0"/>
              </a:rPr>
              <a:t>luteum</a:t>
            </a:r>
            <a:r>
              <a:rPr lang="en-US" sz="2000" dirty="0" smtClean="0">
                <a:latin typeface="Times New Roman" pitchFamily="18" charset="0"/>
                <a:cs typeface="Times New Roman" pitchFamily="18" charset="0"/>
              </a:rPr>
              <a:t> is essential to produce progesterone which maintains the new pregnancy</a:t>
            </a:r>
            <a:endParaRPr lang="ru-RU"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85800"/>
          </a:xfrm>
        </p:spPr>
        <p:txBody>
          <a:bodyPr>
            <a:normAutofit/>
          </a:bodyPr>
          <a:lstStyle/>
          <a:p>
            <a:r>
              <a:rPr lang="ru-RU" sz="2800" b="1" dirty="0" err="1" smtClean="0">
                <a:latin typeface="Times New Roman" pitchFamily="18" charset="0"/>
                <a:cs typeface="Times New Roman" pitchFamily="18" charset="0"/>
              </a:rPr>
              <a:t>Uterine</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Cycle</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a:xfrm>
            <a:off x="457200" y="914400"/>
            <a:ext cx="8229600" cy="5638800"/>
          </a:xfrm>
        </p:spPr>
        <p:txBody>
          <a:bodyPr>
            <a:normAutofit fontScale="40000" lnSpcReduction="20000"/>
          </a:bodyPr>
          <a:lstStyle/>
          <a:p>
            <a:pPr lvl="0" algn="ctr"/>
            <a:r>
              <a:rPr lang="en-US" sz="5000" dirty="0" smtClean="0">
                <a:latin typeface="Times New Roman" pitchFamily="18" charset="0"/>
                <a:cs typeface="Times New Roman" pitchFamily="18" charset="0"/>
              </a:rPr>
              <a:t>The uterine cycle includes the changes in the endothelial layer of the uterus. </a:t>
            </a:r>
            <a:r>
              <a:rPr lang="ru-RU" sz="5000" dirty="0" err="1" smtClean="0">
                <a:latin typeface="Times New Roman" pitchFamily="18" charset="0"/>
                <a:cs typeface="Times New Roman" pitchFamily="18" charset="0"/>
              </a:rPr>
              <a:t>It</a:t>
            </a:r>
            <a:r>
              <a:rPr lang="ru-RU" sz="5000" dirty="0" smtClean="0">
                <a:latin typeface="Times New Roman" pitchFamily="18" charset="0"/>
                <a:cs typeface="Times New Roman" pitchFamily="18" charset="0"/>
              </a:rPr>
              <a:t> </a:t>
            </a:r>
            <a:r>
              <a:rPr lang="ru-RU" sz="5000" dirty="0" err="1" smtClean="0">
                <a:latin typeface="Times New Roman" pitchFamily="18" charset="0"/>
                <a:cs typeface="Times New Roman" pitchFamily="18" charset="0"/>
              </a:rPr>
              <a:t>is</a:t>
            </a:r>
            <a:r>
              <a:rPr lang="ru-RU" sz="5000" dirty="0" smtClean="0">
                <a:latin typeface="Times New Roman" pitchFamily="18" charset="0"/>
                <a:cs typeface="Times New Roman" pitchFamily="18" charset="0"/>
              </a:rPr>
              <a:t> </a:t>
            </a:r>
            <a:r>
              <a:rPr lang="ru-RU" sz="5000" dirty="0" err="1" smtClean="0">
                <a:latin typeface="Times New Roman" pitchFamily="18" charset="0"/>
                <a:cs typeface="Times New Roman" pitchFamily="18" charset="0"/>
              </a:rPr>
              <a:t>divided</a:t>
            </a:r>
            <a:r>
              <a:rPr lang="ru-RU" sz="5000" dirty="0" smtClean="0">
                <a:latin typeface="Times New Roman" pitchFamily="18" charset="0"/>
                <a:cs typeface="Times New Roman" pitchFamily="18" charset="0"/>
              </a:rPr>
              <a:t> </a:t>
            </a:r>
            <a:r>
              <a:rPr lang="ru-RU" sz="5000" dirty="0" err="1" smtClean="0">
                <a:latin typeface="Times New Roman" pitchFamily="18" charset="0"/>
                <a:cs typeface="Times New Roman" pitchFamily="18" charset="0"/>
              </a:rPr>
              <a:t>into</a:t>
            </a:r>
            <a:r>
              <a:rPr lang="ru-RU" sz="5000" dirty="0" smtClean="0">
                <a:latin typeface="Times New Roman" pitchFamily="18" charset="0"/>
                <a:cs typeface="Times New Roman" pitchFamily="18" charset="0"/>
              </a:rPr>
              <a:t> </a:t>
            </a:r>
            <a:r>
              <a:rPr lang="ru-RU" sz="5000" dirty="0" err="1" smtClean="0">
                <a:latin typeface="Times New Roman" pitchFamily="18" charset="0"/>
                <a:cs typeface="Times New Roman" pitchFamily="18" charset="0"/>
              </a:rPr>
              <a:t>three</a:t>
            </a:r>
            <a:r>
              <a:rPr lang="ru-RU" sz="5000" dirty="0" smtClean="0">
                <a:latin typeface="Times New Roman" pitchFamily="18" charset="0"/>
                <a:cs typeface="Times New Roman" pitchFamily="18" charset="0"/>
              </a:rPr>
              <a:t> </a:t>
            </a:r>
            <a:r>
              <a:rPr lang="ru-RU" sz="5000" dirty="0" err="1" smtClean="0">
                <a:latin typeface="Times New Roman" pitchFamily="18" charset="0"/>
                <a:cs typeface="Times New Roman" pitchFamily="18" charset="0"/>
              </a:rPr>
              <a:t>phases</a:t>
            </a:r>
            <a:r>
              <a:rPr lang="ru-RU" sz="5000" dirty="0" smtClean="0">
                <a:latin typeface="Times New Roman" pitchFamily="18" charset="0"/>
                <a:cs typeface="Times New Roman" pitchFamily="18" charset="0"/>
              </a:rPr>
              <a:t>.</a:t>
            </a:r>
          </a:p>
          <a:p>
            <a:pPr algn="ctr"/>
            <a:r>
              <a:rPr lang="ru-RU" sz="5000" b="1" dirty="0" smtClean="0">
                <a:latin typeface="Times New Roman" pitchFamily="18" charset="0"/>
                <a:cs typeface="Times New Roman" pitchFamily="18" charset="0"/>
              </a:rPr>
              <a:t>1 </a:t>
            </a:r>
            <a:r>
              <a:rPr lang="ru-RU" sz="5000" b="1" dirty="0" err="1" smtClean="0">
                <a:latin typeface="Times New Roman" pitchFamily="18" charset="0"/>
                <a:cs typeface="Times New Roman" pitchFamily="18" charset="0"/>
              </a:rPr>
              <a:t>Menstruation</a:t>
            </a:r>
            <a:endParaRPr lang="ru-RU" sz="5000" b="1" dirty="0" smtClean="0">
              <a:latin typeface="Times New Roman" pitchFamily="18" charset="0"/>
              <a:cs typeface="Times New Roman" pitchFamily="18" charset="0"/>
            </a:endParaRPr>
          </a:p>
          <a:p>
            <a:pPr lvl="0" algn="just"/>
            <a:r>
              <a:rPr lang="en-US" sz="5000" dirty="0" smtClean="0">
                <a:latin typeface="Times New Roman" pitchFamily="18" charset="0"/>
                <a:cs typeface="Times New Roman" pitchFamily="18" charset="0"/>
              </a:rPr>
              <a:t>Menstruation, also called menses, menstrual bleeding, or a period, is the first phase of the uterine cycle. This occurs as a result of the degeneration of corpus </a:t>
            </a:r>
            <a:r>
              <a:rPr lang="en-US" sz="5000" dirty="0" err="1" smtClean="0">
                <a:latin typeface="Times New Roman" pitchFamily="18" charset="0"/>
                <a:cs typeface="Times New Roman" pitchFamily="18" charset="0"/>
              </a:rPr>
              <a:t>luteum</a:t>
            </a:r>
            <a:r>
              <a:rPr lang="en-US" sz="5000" dirty="0" smtClean="0">
                <a:latin typeface="Times New Roman" pitchFamily="18" charset="0"/>
                <a:cs typeface="Times New Roman" pitchFamily="18" charset="0"/>
              </a:rPr>
              <a:t> which inhibits the release of FSH and LH from the pituitary and thus prevents the proliferation of other follicular cells.</a:t>
            </a:r>
            <a:endParaRPr lang="ru-RU" sz="5000" dirty="0" smtClean="0">
              <a:latin typeface="Times New Roman" pitchFamily="18" charset="0"/>
              <a:cs typeface="Times New Roman" pitchFamily="18" charset="0"/>
            </a:endParaRPr>
          </a:p>
          <a:p>
            <a:pPr lvl="0" algn="just"/>
            <a:r>
              <a:rPr lang="en-US" sz="5000" dirty="0" smtClean="0">
                <a:latin typeface="Times New Roman" pitchFamily="18" charset="0"/>
                <a:cs typeface="Times New Roman" pitchFamily="18" charset="0"/>
              </a:rPr>
              <a:t>The menstrual flow often serves as a sign to indicate the women is not pregnant; however, bleeding might also occur during pregnancy due to several reasons.</a:t>
            </a:r>
            <a:endParaRPr lang="ru-RU" sz="5000" dirty="0" smtClean="0">
              <a:latin typeface="Times New Roman" pitchFamily="18" charset="0"/>
              <a:cs typeface="Times New Roman" pitchFamily="18" charset="0"/>
            </a:endParaRPr>
          </a:p>
          <a:p>
            <a:pPr lvl="0" algn="just"/>
            <a:r>
              <a:rPr lang="en-US" sz="5000" dirty="0" smtClean="0">
                <a:latin typeface="Times New Roman" pitchFamily="18" charset="0"/>
                <a:cs typeface="Times New Roman" pitchFamily="18" charset="0"/>
              </a:rPr>
              <a:t>The menstrual flow consists of blood from broken capillaries, secretions from endometrial glands, endometrial cells as well as an unfertilized ovum.</a:t>
            </a:r>
            <a:endParaRPr lang="ru-RU" sz="5000" dirty="0" smtClean="0">
              <a:latin typeface="Times New Roman" pitchFamily="18" charset="0"/>
              <a:cs typeface="Times New Roman" pitchFamily="18" charset="0"/>
            </a:endParaRPr>
          </a:p>
          <a:p>
            <a:pPr lvl="0" algn="just"/>
            <a:r>
              <a:rPr lang="en-US" sz="5000" dirty="0" smtClean="0">
                <a:latin typeface="Times New Roman" pitchFamily="18" charset="0"/>
                <a:cs typeface="Times New Roman" pitchFamily="18" charset="0"/>
              </a:rPr>
              <a:t>This phase usually lasts about 3-5 days but might range from 2-7 days in some women. On average, 35 milliliters of blood is lost during menstruation, but 10ml to 80ml is considered normal.</a:t>
            </a:r>
            <a:endParaRPr lang="ru-RU" sz="5000" dirty="0" smtClean="0">
              <a:latin typeface="Times New Roman" pitchFamily="18" charset="0"/>
              <a:cs typeface="Times New Roman" pitchFamily="18" charset="0"/>
            </a:endParaRPr>
          </a:p>
          <a:p>
            <a:pPr lvl="0" algn="just"/>
            <a:r>
              <a:rPr lang="en-US" sz="5000" dirty="0" smtClean="0">
                <a:latin typeface="Times New Roman" pitchFamily="18" charset="0"/>
                <a:cs typeface="Times New Roman" pitchFamily="18" charset="0"/>
              </a:rPr>
              <a:t>A protein called </a:t>
            </a:r>
            <a:r>
              <a:rPr lang="en-US" sz="5000" dirty="0" err="1" smtClean="0">
                <a:latin typeface="Times New Roman" pitchFamily="18" charset="0"/>
                <a:cs typeface="Times New Roman" pitchFamily="18" charset="0"/>
              </a:rPr>
              <a:t>plasmin</a:t>
            </a:r>
            <a:r>
              <a:rPr lang="en-US" sz="5000" dirty="0" smtClean="0">
                <a:latin typeface="Times New Roman" pitchFamily="18" charset="0"/>
                <a:cs typeface="Times New Roman" pitchFamily="18" charset="0"/>
              </a:rPr>
              <a:t> is responsible for the prevention of clotting during menstruation.</a:t>
            </a:r>
            <a:endParaRPr lang="ru-RU" sz="5000" dirty="0" smtClean="0">
              <a:latin typeface="Times New Roman" pitchFamily="18" charset="0"/>
              <a:cs typeface="Times New Roman" pitchFamily="18" charset="0"/>
            </a:endParaRPr>
          </a:p>
          <a:p>
            <a:pPr lvl="0" algn="just"/>
            <a:r>
              <a:rPr lang="en-US" sz="5000" dirty="0" smtClean="0">
                <a:latin typeface="Times New Roman" pitchFamily="18" charset="0"/>
                <a:cs typeface="Times New Roman" pitchFamily="18" charset="0"/>
              </a:rPr>
              <a:t>Pain in the back, stomach, and upper thigh is common during the first few days of menstruation and severe pain is commonly observed in adolescent girls (67% of women observe severe cramping).</a:t>
            </a:r>
            <a:endParaRPr lang="ru-RU" sz="5000" dirty="0" smtClean="0">
              <a:latin typeface="Times New Roman" pitchFamily="18" charset="0"/>
              <a:cs typeface="Times New Roman" pitchFamily="18" charset="0"/>
            </a:endParaRPr>
          </a:p>
          <a:p>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BF42F0-7668-459E-9076-DDAE3286EB28}"/>
</file>

<file path=customXml/itemProps2.xml><?xml version="1.0" encoding="utf-8"?>
<ds:datastoreItem xmlns:ds="http://schemas.openxmlformats.org/officeDocument/2006/customXml" ds:itemID="{FBBF7A12-D484-4F7B-9073-8FE17FCEC5DE}"/>
</file>

<file path=customXml/itemProps3.xml><?xml version="1.0" encoding="utf-8"?>
<ds:datastoreItem xmlns:ds="http://schemas.openxmlformats.org/officeDocument/2006/customXml" ds:itemID="{ACB9F678-2A8C-4BA5-9E4F-9B376BB69445}"/>
</file>

<file path=docProps/app.xml><?xml version="1.0" encoding="utf-8"?>
<Properties xmlns="http://schemas.openxmlformats.org/officeDocument/2006/extended-properties" xmlns:vt="http://schemas.openxmlformats.org/officeDocument/2006/docPropsVTypes">
  <TotalTime>17</TotalTime>
  <Words>1263</Words>
  <PresentationFormat>Экран (4:3)</PresentationFormat>
  <Paragraphs>62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Office Theme</vt:lpstr>
      <vt:lpstr>Menstrual Cycle Definition</vt:lpstr>
      <vt:lpstr>Menstrual Cycle Definition</vt:lpstr>
      <vt:lpstr>Hormones involved in the menstrual cycle</vt:lpstr>
      <vt:lpstr>Hormones involved in the menstrual cycle</vt:lpstr>
      <vt:lpstr>Menstrual Cycle</vt:lpstr>
      <vt:lpstr>Ovarian Cycle</vt:lpstr>
      <vt:lpstr>Ovarian Cycle</vt:lpstr>
      <vt:lpstr>Ovarian Cycle</vt:lpstr>
      <vt:lpstr>Uterine Cycle</vt:lpstr>
      <vt:lpstr>Uterine Cycle</vt:lpstr>
      <vt:lpstr>Uterine Cycle</vt:lpstr>
      <vt:lpstr>Summary of Menstrual Cycle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Menstrual Cycle Definition</dc:title>
  <dc:creator>user</dc:creator>
  <cp:lastModifiedBy>user</cp:lastModifiedBy>
  <cp:revision>8</cp:revision>
  <dcterms:created xsi:type="dcterms:W3CDTF">2021-11-30T08:15:38Z</dcterms:created>
  <dcterms:modified xsi:type="dcterms:W3CDTF">2021-11-30T08:46:48Z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0x0101004216CB7EAD73364A8C08FF5BEECD6A59</vt:lpwstr>
  </property>
</Properties>
</file>